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69" r:id="rId2"/>
    <p:sldId id="258" r:id="rId3"/>
    <p:sldId id="285" r:id="rId4"/>
    <p:sldId id="270" r:id="rId5"/>
    <p:sldId id="293" r:id="rId6"/>
    <p:sldId id="283" r:id="rId7"/>
    <p:sldId id="284" r:id="rId8"/>
    <p:sldId id="273" r:id="rId9"/>
    <p:sldId id="288" r:id="rId10"/>
    <p:sldId id="289" r:id="rId11"/>
    <p:sldId id="290" r:id="rId12"/>
    <p:sldId id="257" r:id="rId13"/>
    <p:sldId id="256" r:id="rId14"/>
    <p:sldId id="262" r:id="rId15"/>
    <p:sldId id="263" r:id="rId16"/>
    <p:sldId id="264" r:id="rId17"/>
    <p:sldId id="265" r:id="rId18"/>
    <p:sldId id="266" r:id="rId19"/>
    <p:sldId id="267" r:id="rId20"/>
    <p:sldId id="274" r:id="rId21"/>
    <p:sldId id="275" r:id="rId22"/>
    <p:sldId id="276" r:id="rId23"/>
    <p:sldId id="277" r:id="rId24"/>
    <p:sldId id="278" r:id="rId25"/>
    <p:sldId id="279" r:id="rId26"/>
    <p:sldId id="259" r:id="rId27"/>
    <p:sldId id="280" r:id="rId28"/>
    <p:sldId id="281" r:id="rId29"/>
    <p:sldId id="282" r:id="rId30"/>
    <p:sldId id="260" r:id="rId31"/>
    <p:sldId id="286" r:id="rId32"/>
    <p:sldId id="261" r:id="rId33"/>
    <p:sldId id="291" r:id="rId34"/>
    <p:sldId id="292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3366"/>
    <a:srgbClr val="FBDDEE"/>
    <a:srgbClr val="000099"/>
    <a:srgbClr val="FF33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44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E0F6B0-D298-4B59-B136-F59F98668E54}" type="datetimeFigureOut">
              <a:rPr lang="en-US" smtClean="0"/>
              <a:t>4/17/2013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A1EAE4-CD28-4A46-ACF0-7C2235CDB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094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ঘোষনার জন্য ছবিগুলো ব্যবহার করা হবে।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1EAE4-CD28-4A46-ACF0-7C2235CDBEF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442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priyokobita.files.wordpress.com/2010/12/00131.jpg" TargetMode="Externa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59.jpeg"/><Relationship Id="rId4" Type="http://schemas.openxmlformats.org/officeDocument/2006/relationships/image" Target="../media/image58.gi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82754" y="-381000"/>
            <a:ext cx="5085046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bn-BD" sz="16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6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75" name="Picture 4" descr="C:\Users\user\Desktop\Bangladesh-240-animated-flag-gif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19200" y="76200"/>
            <a:ext cx="7162800" cy="596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Connector 10"/>
          <p:cNvCxnSpPr/>
          <p:nvPr/>
        </p:nvCxnSpPr>
        <p:spPr bwMode="auto">
          <a:xfrm>
            <a:off x="0" y="952500"/>
            <a:ext cx="0" cy="5905500"/>
          </a:xfrm>
          <a:prstGeom prst="line">
            <a:avLst/>
          </a:prstGeom>
          <a:ln w="762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079" name="TextBox 7"/>
          <p:cNvSpPr txBox="1">
            <a:spLocks noChangeArrowheads="1"/>
          </p:cNvSpPr>
          <p:nvPr/>
        </p:nvSpPr>
        <p:spPr bwMode="auto">
          <a:xfrm>
            <a:off x="4343400" y="3822700"/>
            <a:ext cx="4495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bn-BD" b="1" dirty="0">
                <a:cs typeface="NikoshBAN" pitchFamily="2" charset="0"/>
              </a:rPr>
              <a:t/>
            </a:r>
            <a:br>
              <a:rPr lang="bn-BD" b="1" dirty="0">
                <a:cs typeface="NikoshBAN" pitchFamily="2" charset="0"/>
              </a:rPr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733800" y="4414897"/>
            <a:ext cx="5257800" cy="2123658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b="1" dirty="0" smtClean="0">
                <a:ln w="24500" cmpd="dbl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000099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Bodoni MT Black" pitchFamily="18" charset="0"/>
                <a:cs typeface="NikoshBAN" pitchFamily="2" charset="0"/>
              </a:rPr>
              <a:t>মোহাম্মদ রফিকুল ইসলাম মহসীন</a:t>
            </a:r>
          </a:p>
          <a:p>
            <a:r>
              <a:rPr lang="bn-BD" sz="3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Bodoni MT Black" pitchFamily="18" charset="0"/>
                <a:cs typeface="NikoshBAN" pitchFamily="2" charset="0"/>
              </a:rPr>
              <a:t>প্রভাষক</a:t>
            </a:r>
          </a:p>
          <a:p>
            <a:r>
              <a:rPr lang="bn-BD" sz="3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Bodoni MT Black" pitchFamily="18" charset="0"/>
                <a:cs typeface="NikoshBAN" pitchFamily="2" charset="0"/>
              </a:rPr>
              <a:t>সরকারি টিচার্স ট্রেনিং কলেজ, চট্টগ্রাম</a:t>
            </a:r>
          </a:p>
          <a:p>
            <a:r>
              <a:rPr lang="en-US" sz="32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Vijaya" pitchFamily="34" charset="0"/>
                <a:cs typeface="Vijaya" pitchFamily="34" charset="0"/>
              </a:rPr>
              <a:t>mohsin26th@yahoo.com</a:t>
            </a:r>
            <a:endParaRPr lang="en-US" sz="3200" b="1" i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66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Vijaya" pitchFamily="34" charset="0"/>
              <a:cs typeface="Vijay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18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38513" y="4495800"/>
            <a:ext cx="5660450" cy="186204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115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রৌদ্রোজ্জ্বল</a:t>
            </a:r>
            <a:endParaRPr lang="en-US" sz="115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76200"/>
            <a:ext cx="3048000" cy="186204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11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শব্দার্থ</a:t>
            </a:r>
            <a:endParaRPr lang="en-US" sz="115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" y="2545140"/>
            <a:ext cx="419100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9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রোদেলা</a:t>
            </a:r>
            <a:endParaRPr lang="en-US" sz="9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512" y="76200"/>
            <a:ext cx="5709648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4964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62400" y="4772561"/>
            <a:ext cx="4974650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8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বিক্ষুব্ধ মিছিল</a:t>
            </a:r>
            <a:endParaRPr lang="en-US" sz="8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" y="2718137"/>
            <a:ext cx="4191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ঝাঁঝালো মিছিল</a:t>
            </a:r>
            <a:endParaRPr lang="en-US" sz="6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173494"/>
            <a:ext cx="5036563" cy="4365869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28600" y="173495"/>
            <a:ext cx="3200400" cy="1579106"/>
          </a:xfrm>
          <a:prstGeom prst="wedgeRoundRectCallout">
            <a:avLst>
              <a:gd name="adj1" fmla="val 66201"/>
              <a:gd name="adj2" fmla="val 91008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9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শব্দার্থ</a:t>
            </a:r>
            <a:endParaRPr lang="en-US" sz="9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4267200" y="838200"/>
            <a:ext cx="4572000" cy="2387768"/>
          </a:xfrm>
          <a:prstGeom prst="ellipse">
            <a:avLst/>
          </a:prstGeom>
          <a:noFill/>
          <a:ln w="57150">
            <a:solidFill>
              <a:srgbClr val="FFC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83909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609600"/>
            <a:ext cx="3185410" cy="3831648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" y="609600"/>
            <a:ext cx="2714625" cy="3829408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257175" y="4876800"/>
            <a:ext cx="86582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স্বাধীনতা তুমি</a:t>
            </a:r>
          </a:p>
          <a:p>
            <a:r>
              <a:rPr lang="bn-BD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রবি ঠাকুরের অজর কবিতা, অবিনাশী গান।</a:t>
            </a:r>
            <a:endParaRPr lang="en-US" sz="4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533400"/>
            <a:ext cx="1356401" cy="39624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533400"/>
            <a:ext cx="1313111" cy="39624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0431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506539"/>
            <a:ext cx="2438400" cy="3279648"/>
          </a:xfrm>
          <a:prstGeom prst="rect">
            <a:avLst/>
          </a:prstGeom>
          <a:ln w="127000" cap="sq">
            <a:solidFill>
              <a:srgbClr val="FF00FF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09587"/>
            <a:ext cx="2540000" cy="3276600"/>
          </a:xfrm>
          <a:prstGeom prst="rect">
            <a:avLst/>
          </a:prstGeom>
          <a:ln w="127000" cap="sq">
            <a:solidFill>
              <a:srgbClr val="FF00FF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04775" y="4572000"/>
            <a:ext cx="8658225" cy="21236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স্বাধীনতা তুমি</a:t>
            </a:r>
          </a:p>
          <a:p>
            <a:r>
              <a:rPr lang="bn-BD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কাজী নজরুল ঝাঁকড়া চুলের বাবরি দোলানো</a:t>
            </a:r>
          </a:p>
          <a:p>
            <a:r>
              <a:rPr lang="bn-BD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মহান পুরুষ,সৃষ্টি সুখের উল্লাসে কাঁপা-</a:t>
            </a:r>
            <a:endParaRPr lang="en-US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72200" y="506539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791200" y="397223"/>
            <a:ext cx="2895600" cy="3539430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sz="14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Arial" charset="0"/>
                <a:cs typeface="Vrinda"/>
              </a:rPr>
              <a:t>আজ সৃষ্টি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Arial" charset="0"/>
                <a:cs typeface="Vrinda"/>
              </a:rPr>
              <a:t>-</a:t>
            </a:r>
            <a:r>
              <a:rPr kumimoji="0" lang="bn-IN" sz="14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Arial" charset="0"/>
                <a:cs typeface="Vrinda"/>
              </a:rPr>
              <a:t>সুখের উল্লাসে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FF00FF"/>
              </a:solidFill>
              <a:effectLst/>
              <a:latin typeface="Arial" charset="0"/>
              <a:cs typeface="Vrind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Arial" charset="0"/>
                <a:cs typeface="Vrinda"/>
              </a:rPr>
              <a:t>– </a:t>
            </a:r>
            <a:r>
              <a:rPr kumimoji="0" lang="bn-IN" sz="14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Arial" charset="0"/>
                <a:cs typeface="Vrinda"/>
              </a:rPr>
              <a:t>কাজী নজরুল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Arial" charset="0"/>
                <a:cs typeface="Vrinda"/>
              </a:rPr>
              <a:t> </a:t>
            </a:r>
            <a:r>
              <a:rPr kumimoji="0" lang="bn-IN" sz="14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Arial" charset="0"/>
                <a:cs typeface="Vrinda"/>
              </a:rPr>
              <a:t>ইসলাম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FF00FF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Vrinda"/>
              </a:rPr>
              <a:t>আজ সৃষ্টি সুখের উল্লাসে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Vrinda"/>
              </a:rPr>
              <a:t>–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rPr>
            </a:br>
            <a:r>
              <a:rPr kumimoji="0" lang="bn-IN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Vrinda"/>
              </a:rPr>
              <a:t>মোর মুখ হাসে মোর চোখ হাসে মোর টগবগিয়ে খুন হাসে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rPr>
            </a:br>
            <a:r>
              <a:rPr kumimoji="0" lang="bn-IN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Vrinda"/>
              </a:rPr>
              <a:t>আজ সৃষ্টি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Vrinda"/>
              </a:rPr>
              <a:t>-</a:t>
            </a:r>
            <a:r>
              <a:rPr kumimoji="0" lang="bn-IN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Vrinda"/>
              </a:rPr>
              <a:t>সুখের উল্লাসে।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Vrinda"/>
              </a:rPr>
              <a:t>আজকে আমার রুদ্ধ প্রাণের পল্বলে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Vrinda"/>
              </a:rPr>
              <a:t>-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rPr>
            </a:br>
            <a:r>
              <a:rPr kumimoji="0" lang="bn-IN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Vrinda"/>
              </a:rPr>
              <a:t>বান ডেকে ঐ জাগল জোয়ার দুয়ার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Vrinda"/>
              </a:rPr>
              <a:t>– </a:t>
            </a:r>
            <a:r>
              <a:rPr kumimoji="0" lang="bn-IN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Vrinda"/>
              </a:rPr>
              <a:t>ভাঙা কল্লোলে।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rPr>
            </a:br>
            <a:r>
              <a:rPr kumimoji="0" lang="bn-IN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Vrinda"/>
              </a:rPr>
              <a:t>আসল হাসি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Vrinda"/>
              </a:rPr>
              <a:t>, </a:t>
            </a:r>
            <a:r>
              <a:rPr kumimoji="0" lang="bn-IN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Vrinda"/>
              </a:rPr>
              <a:t>আসল কাঁদন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rPr>
            </a:br>
            <a:r>
              <a:rPr kumimoji="0" lang="bn-IN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Vrinda"/>
              </a:rPr>
              <a:t>মুক্তি এলো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Vrinda"/>
              </a:rPr>
              <a:t>, </a:t>
            </a:r>
            <a:r>
              <a:rPr kumimoji="0" lang="bn-IN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Vrinda"/>
              </a:rPr>
              <a:t>আসল বাঁধন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Vrinda"/>
              </a:rPr>
              <a:t>,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rPr>
            </a:br>
            <a:r>
              <a:rPr kumimoji="0" lang="bn-IN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Vrinda"/>
              </a:rPr>
              <a:t>মুখ ফুটে আজ বুক ফাটে মোর তিক্ত দুখের সুখ আসে।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rPr>
            </a:br>
            <a:r>
              <a:rPr kumimoji="0" lang="bn-IN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Vrinda"/>
              </a:rPr>
              <a:t>ঐ রিক্ত বুকের দুখ আসে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Vrinda"/>
              </a:rPr>
              <a:t>-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Arial" charset="0"/>
              </a:rPr>
            </a:br>
            <a:r>
              <a:rPr kumimoji="0" lang="bn-IN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Vrinda"/>
              </a:rPr>
              <a:t>আজ সৃষ্টি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Vrinda"/>
              </a:rPr>
              <a:t>-</a:t>
            </a:r>
            <a:r>
              <a:rPr kumimoji="0" lang="bn-IN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charset="0"/>
                <a:cs typeface="Vrinda"/>
              </a:rPr>
              <a:t>সুখের উল্লাসে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AutoShape 2" descr="C:\Users\MOHSIN\Desktop\%E0%A6%86%E0%A6%9C %E0%A6%B8%E0%A7%83%E0%A6%B7%E0%A7%8D%E0%A6%9F%E0%A6%BF-%E0%A6%B8%E0%A7%81%E0%A6%96%E0%A7%87%E0%A6%B0 %E0%A6%89%E0%A6%B2%E0%A7%8D%E0%A6%B2%E0%A6%BE%E0%A6%B8%E0%A7%87 %E2%80%93 %E0%A6%95%E0%A6%BE%E0%A6%9C%E0%A7%80 %E0%A6%A8%E0%A6%9C%E0%A6%B0%E0%A7%81%E0%A6%B2 %E0%A6%87%E0%A6%B8%E0%A6%B2%E0%A6%BE%E0%A6%AE _ %E0%A6%95%E0%A6%AC%E0%A6%BF%E0%A6%A4%E0%A6%BE%E0%A6%B0 %E0%A6%96%E0%A6%BE%E0%A6%A4%E0%A6%BE_files\00131.jpg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155575" y="142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89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7175" y="4848761"/>
            <a:ext cx="86582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স্বাধীনতা তুমি</a:t>
            </a:r>
          </a:p>
          <a:p>
            <a:r>
              <a:rPr lang="bn-BD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শহীদ মিনারে অমর একুশে ফেব্রুয়ারির উজ্জ্বল সভা।</a:t>
            </a:r>
            <a:endParaRPr lang="en-US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95"/>
          <a:stretch/>
        </p:blipFill>
        <p:spPr>
          <a:xfrm>
            <a:off x="3429000" y="235526"/>
            <a:ext cx="5529152" cy="40316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28599"/>
            <a:ext cx="3176428" cy="403860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191000" y="1905000"/>
            <a:ext cx="4495800" cy="1371600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04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323582"/>
            <a:ext cx="7924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99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স্বাধীনতা তুমি</a:t>
            </a:r>
          </a:p>
          <a:p>
            <a:r>
              <a:rPr lang="bn-BD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99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পতাকা-শোভিত শ্লোগান-মুখর ঝাঁঝালো মিছিল।</a:t>
            </a:r>
            <a:endParaRPr lang="en-US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0099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04800"/>
            <a:ext cx="79248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95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775" y="4256782"/>
            <a:ext cx="47720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স্বাধীনতা তুমি</a:t>
            </a:r>
          </a:p>
          <a:p>
            <a:r>
              <a:rPr lang="bn-BD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ফসলের মাঠে কৃষকের হাসি।</a:t>
            </a:r>
            <a:endParaRPr lang="en-US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256" y="609600"/>
            <a:ext cx="3930344" cy="21406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35"/>
          <a:stretch/>
        </p:blipFill>
        <p:spPr>
          <a:xfrm>
            <a:off x="5061256" y="2995581"/>
            <a:ext cx="3930344" cy="25670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9600"/>
            <a:ext cx="4648200" cy="27889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314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775" y="4800600"/>
            <a:ext cx="86582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স্বাধীনতা তুমি</a:t>
            </a:r>
          </a:p>
          <a:p>
            <a:r>
              <a:rPr lang="bn-BD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রোদেলা দুপুরে মধ্য পুকুরে গ্রাম্য মেয়ের অবাধ সাঁতার।</a:t>
            </a:r>
            <a:endParaRPr lang="en-US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8" y="443345"/>
            <a:ext cx="4566290" cy="30479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855" y="443345"/>
            <a:ext cx="406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020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775" y="5323582"/>
            <a:ext cx="86582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স্বাধীনতা তুমি</a:t>
            </a:r>
          </a:p>
          <a:p>
            <a:r>
              <a:rPr lang="bn-BD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মজুর যুবার রোদে ঝলসিত দক্ষ বাহুর গ্রন্থিল পেশী।</a:t>
            </a:r>
            <a:endParaRPr lang="en-US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399" y="2362200"/>
            <a:ext cx="4368801" cy="3276601"/>
          </a:xfrm>
          <a:prstGeom prst="rect">
            <a:avLst/>
          </a:prstGeom>
        </p:spPr>
      </p:pic>
      <p:pic>
        <p:nvPicPr>
          <p:cNvPr id="5" name="Picture 4" descr="hand 1.jpg"/>
          <p:cNvPicPr>
            <a:picLocks noChangeAspect="1"/>
          </p:cNvPicPr>
          <p:nvPr/>
        </p:nvPicPr>
        <p:blipFill>
          <a:blip r:embed="rId4"/>
          <a:srcRect r="25424"/>
          <a:stretch>
            <a:fillRect/>
          </a:stretch>
        </p:blipFill>
        <p:spPr>
          <a:xfrm>
            <a:off x="205455" y="228600"/>
            <a:ext cx="4214146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83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775" y="5323582"/>
            <a:ext cx="86582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99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স্বাধীনতা তুমি</a:t>
            </a:r>
          </a:p>
          <a:p>
            <a:r>
              <a:rPr lang="bn-BD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99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অন্ধকারের খাঁ খাঁ সীমান্তে মুক্তিসেনার চোখের ঝিলিক</a:t>
            </a:r>
            <a:r>
              <a:rPr lang="bn-BD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" y="152400"/>
            <a:ext cx="3212957" cy="4000568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174914"/>
            <a:ext cx="5472035" cy="3978054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161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3000"/>
            <a:lum/>
          </a:blip>
          <a:srcRect/>
          <a:stretch>
            <a:fillRect t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0218" y="1609904"/>
            <a:ext cx="8534400" cy="37240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bn-BD" sz="8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99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মাধ্যমিক বাংলা সাহিত্য</a:t>
            </a:r>
          </a:p>
          <a:p>
            <a:pPr algn="ctr"/>
            <a:r>
              <a:rPr lang="bn-BD" sz="8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99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দশম শ্রেণি</a:t>
            </a:r>
          </a:p>
          <a:p>
            <a:pPr algn="ctr"/>
            <a:r>
              <a:rPr lang="bn-BD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99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সময়-৫০ মি</a:t>
            </a:r>
            <a:r>
              <a:rPr lang="en-US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99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endParaRPr lang="en-US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99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0531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5257800"/>
            <a:ext cx="79629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স্বাধীনতা তুমি</a:t>
            </a:r>
          </a:p>
          <a:p>
            <a:r>
              <a:rPr lang="bn-BD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বটের ছায়ায় তরুণ মেধাবী শিক্ষার্থীর </a:t>
            </a:r>
          </a:p>
          <a:p>
            <a:r>
              <a:rPr lang="bn-BD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শাণিত কথার ঝলসানি-লাগা সতেজ ভাষণ।</a:t>
            </a:r>
            <a:endParaRPr lang="en-US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98133"/>
            <a:ext cx="4116355" cy="25212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827" y="2331460"/>
            <a:ext cx="4298571" cy="285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87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4876800"/>
            <a:ext cx="8610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স্বাধীনতা </a:t>
            </a:r>
            <a:r>
              <a:rPr lang="bn-BD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তুমি</a:t>
            </a:r>
          </a:p>
          <a:p>
            <a:r>
              <a:rPr lang="bn-BD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চা-খানায় আর মাঠে-ময়দানে ঝোড়ো সংলাপ।</a:t>
            </a:r>
            <a:endParaRPr lang="en-US" sz="4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12684"/>
            <a:ext cx="4495800" cy="29925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019" y="524352"/>
            <a:ext cx="4467781" cy="298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823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4724400"/>
            <a:ext cx="8877300" cy="144655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স্বাধীনতা তুমি</a:t>
            </a:r>
          </a:p>
          <a:p>
            <a:r>
              <a:rPr lang="bn-BD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কালবৈশাখীর দিগন্তজোড়া মত্ত ঝাপটা।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763" y="450272"/>
            <a:ext cx="4378037" cy="396932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16502"/>
            <a:ext cx="4423064" cy="400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9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5181600"/>
            <a:ext cx="7543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স্বাধীনতা তুমি</a:t>
            </a:r>
          </a:p>
          <a:p>
            <a:r>
              <a:rPr lang="bn-BD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শ্রাবণে অকূল মেঘনা বুক।</a:t>
            </a:r>
            <a:endParaRPr lang="en-US" sz="4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58"/>
          <a:stretch/>
        </p:blipFill>
        <p:spPr>
          <a:xfrm>
            <a:off x="685800" y="266700"/>
            <a:ext cx="7543800" cy="502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6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4819471"/>
            <a:ext cx="6248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স্বাধীনতা </a:t>
            </a:r>
            <a:r>
              <a:rPr lang="bn-BD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তুমি</a:t>
            </a:r>
          </a:p>
          <a:p>
            <a:r>
              <a:rPr lang="bn-BD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পিতার কোমল জায়নামাযের উদার জমিন।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innerShdw blurRad="63500" dist="50800" dir="13500000">
                  <a:prstClr val="black">
                    <a:alpha val="50000"/>
                  </a:prstClr>
                </a:innerShdw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600"/>
            <a:ext cx="2381250" cy="34766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0" t="1862" r="14253" b="3979"/>
          <a:stretch/>
        </p:blipFill>
        <p:spPr>
          <a:xfrm rot="5400000">
            <a:off x="4101369" y="-1037021"/>
            <a:ext cx="3476625" cy="600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522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5334000"/>
            <a:ext cx="830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>
                <a:ln w="12700">
                  <a:solidFill>
                    <a:srgbClr val="003366"/>
                  </a:solidFill>
                  <a:prstDash val="solid"/>
                </a:ln>
                <a:solidFill>
                  <a:srgbClr val="FBDDE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স্বাধীনতা তুমি</a:t>
            </a:r>
          </a:p>
          <a:p>
            <a:r>
              <a:rPr lang="bn-BD" sz="3600" b="1" dirty="0" smtClean="0">
                <a:ln w="12700">
                  <a:solidFill>
                    <a:srgbClr val="003366"/>
                  </a:solidFill>
                  <a:prstDash val="solid"/>
                </a:ln>
                <a:solidFill>
                  <a:srgbClr val="FBDDE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উঠানে ছড়ানো মায়ের শুভ্র শাড়ির কাঁপন।</a:t>
            </a:r>
            <a:endParaRPr lang="en-US" sz="3600" b="1" dirty="0">
              <a:ln w="12700">
                <a:solidFill>
                  <a:srgbClr val="003366"/>
                </a:solidFill>
                <a:prstDash val="solid"/>
              </a:ln>
              <a:solidFill>
                <a:srgbClr val="FBDDE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shar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399" y="209308"/>
            <a:ext cx="6428125" cy="512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54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3477811" cy="48863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" y="5334000"/>
            <a:ext cx="8610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স্বাধীনতা তুমি</a:t>
            </a:r>
          </a:p>
          <a:p>
            <a:r>
              <a:rPr lang="bn-BD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বোনের হাতের নম্র পাতায় মেহেদীর রং।</a:t>
            </a:r>
            <a:endParaRPr lang="en-US" sz="4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832" y="228599"/>
            <a:ext cx="4851568" cy="4900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359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3880" y="5429071"/>
            <a:ext cx="80467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স্বাধীনতা তুমি</a:t>
            </a:r>
          </a:p>
          <a:p>
            <a:r>
              <a:rPr lang="bn-BD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বন্ধুর হাতে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তারার মতন জ্বলজ্বলে এক রাঙা পোস্টার।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325812"/>
            <a:ext cx="4100973" cy="261778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1"/>
          <a:stretch/>
        </p:blipFill>
        <p:spPr>
          <a:xfrm>
            <a:off x="760132" y="123825"/>
            <a:ext cx="7654216" cy="30003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26936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4745" y="4724400"/>
            <a:ext cx="8763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33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স্বাধীনতা তুমি</a:t>
            </a:r>
          </a:p>
          <a:p>
            <a:r>
              <a:rPr lang="bn-BD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33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গৃহিণীর ঘন কালো খোলা চুল, </a:t>
            </a:r>
          </a:p>
          <a:p>
            <a:r>
              <a:rPr lang="bn-BD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33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হাওয়ায় হাওয়ায় বুনো উদ্দাম।</a:t>
            </a:r>
            <a:endParaRPr lang="en-US" sz="4000" dirty="0">
              <a:solidFill>
                <a:srgbClr val="003366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81000"/>
            <a:ext cx="5002654" cy="4953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92D05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48873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67200" y="411480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n-BD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স্বাধীনতা তুমি</a:t>
            </a:r>
          </a:p>
          <a:p>
            <a:r>
              <a:rPr lang="bn-BD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খোকার গায়ের রঙিন কোর্তা,</a:t>
            </a:r>
          </a:p>
          <a:p>
            <a:r>
              <a:rPr lang="bn-BD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খুকির অমন তুলতুলে গালে</a:t>
            </a:r>
          </a:p>
          <a:p>
            <a:r>
              <a:rPr lang="bn-BD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রৌদ্রের খেলা।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36" b="4686"/>
          <a:stretch/>
        </p:blipFill>
        <p:spPr>
          <a:xfrm>
            <a:off x="4114800" y="228600"/>
            <a:ext cx="4932814" cy="3196884"/>
          </a:xfrm>
          <a:prstGeom prst="rect">
            <a:avLst/>
          </a:prstGeom>
          <a:ln w="38100" cap="sq">
            <a:solidFill>
              <a:srgbClr val="FF00F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13" b="8496"/>
          <a:stretch/>
        </p:blipFill>
        <p:spPr>
          <a:xfrm>
            <a:off x="152400" y="3283634"/>
            <a:ext cx="3838575" cy="3193366"/>
          </a:xfrm>
          <a:prstGeom prst="rect">
            <a:avLst/>
          </a:prstGeom>
          <a:ln w="38100" cap="sq">
            <a:solidFill>
              <a:srgbClr val="FF00F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70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2"/>
          <a:stretch/>
        </p:blipFill>
        <p:spPr>
          <a:xfrm>
            <a:off x="304800" y="152400"/>
            <a:ext cx="4505164" cy="31750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0" r="3514"/>
          <a:stretch/>
        </p:blipFill>
        <p:spPr>
          <a:xfrm>
            <a:off x="4191000" y="3505200"/>
            <a:ext cx="4600136" cy="31750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189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230272" y="3809531"/>
            <a:ext cx="4800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স্বাধীনতা </a:t>
            </a:r>
            <a:r>
              <a:rPr lang="bn-BD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তুমি</a:t>
            </a:r>
          </a:p>
          <a:p>
            <a:r>
              <a:rPr lang="bn-BD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বাগানের ঘর, কোকিলের গান</a:t>
            </a:r>
          </a:p>
          <a:p>
            <a:r>
              <a:rPr lang="bn-BD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বয়েসী বটের ঝিলিমিলি পাতা</a:t>
            </a:r>
          </a:p>
          <a:p>
            <a:r>
              <a:rPr lang="bn-BD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যেমন ইচ্ছে লেখার আমার কবিতার খাতা।</a:t>
            </a:r>
            <a:endParaRPr lang="bn-BD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40" y="3415144"/>
            <a:ext cx="3734275" cy="26046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28598"/>
            <a:ext cx="2996436" cy="3053991"/>
          </a:xfrm>
          <a:prstGeom prst="rect">
            <a:avLst/>
          </a:prstGeom>
          <a:ln w="38100" cap="sq">
            <a:solidFill>
              <a:srgbClr val="FF00F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05" y="228599"/>
            <a:ext cx="2783795" cy="305399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09800" y="1295400"/>
            <a:ext cx="533400" cy="536394"/>
          </a:xfrm>
          <a:prstGeom prst="rect">
            <a:avLst/>
          </a:prstGeom>
          <a:noFill/>
          <a:ln w="57150">
            <a:solidFill>
              <a:srgbClr val="FF00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630572" y="914400"/>
            <a:ext cx="1971840" cy="1145992"/>
          </a:xfrm>
          <a:prstGeom prst="rect">
            <a:avLst/>
          </a:prstGeom>
          <a:noFill/>
          <a:ln w="57150">
            <a:solidFill>
              <a:srgbClr val="FF00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09800" y="5483406"/>
            <a:ext cx="1524000" cy="536394"/>
          </a:xfrm>
          <a:prstGeom prst="rect">
            <a:avLst/>
          </a:prstGeom>
          <a:noFill/>
          <a:ln w="57150">
            <a:solidFill>
              <a:srgbClr val="FF00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7" t="5712" r="7655" b="4370"/>
          <a:stretch/>
        </p:blipFill>
        <p:spPr>
          <a:xfrm>
            <a:off x="3352800" y="228598"/>
            <a:ext cx="2270174" cy="3053991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3657600" y="381000"/>
            <a:ext cx="1600200" cy="1106396"/>
          </a:xfrm>
          <a:prstGeom prst="roundRect">
            <a:avLst/>
          </a:prstGeom>
          <a:noFill/>
          <a:ln w="57150">
            <a:solidFill>
              <a:srgbClr val="00B05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9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animBg="1"/>
      <p:bldP spid="8" grpId="1" animBg="1"/>
      <p:bldP spid="9" grpId="1" animBg="1"/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47" y="1530357"/>
            <a:ext cx="2776253" cy="2272498"/>
          </a:xfrm>
          <a:prstGeom prst="rect">
            <a:avLst/>
          </a:prstGeom>
          <a:ln w="38100" cap="sq">
            <a:solidFill>
              <a:schemeClr val="tx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524000"/>
            <a:ext cx="2819400" cy="22484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61"/>
          <a:stretch/>
        </p:blipFill>
        <p:spPr>
          <a:xfrm>
            <a:off x="6172200" y="5277048"/>
            <a:ext cx="2743200" cy="15047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52"/>
          <a:stretch/>
        </p:blipFill>
        <p:spPr>
          <a:xfrm>
            <a:off x="6172200" y="1560171"/>
            <a:ext cx="2743200" cy="3621429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819400" y="152400"/>
            <a:ext cx="4038600" cy="1219200"/>
          </a:xfrm>
          <a:prstGeom prst="roundRect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8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390" y="4092476"/>
            <a:ext cx="60716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n w="10160">
                  <a:solidFill>
                    <a:schemeClr val="accent1"/>
                  </a:solidFill>
                  <a:prstDash val="solid"/>
                </a:ln>
                <a:gradFill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7005D4"/>
                    </a:gs>
                    <a:gs pos="100000">
                      <a:srgbClr val="8C3D91"/>
                    </a:gs>
                  </a:gsLst>
                  <a:lin ang="5400000" scaled="0"/>
                </a:gra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চিত্রের আলোকে’</a:t>
            </a:r>
            <a:r>
              <a:rPr lang="bn-BD" sz="4800" dirty="0" smtClean="0">
                <a:ln w="10160">
                  <a:solidFill>
                    <a:schemeClr val="accent1"/>
                  </a:solidFill>
                  <a:prstDash val="solid"/>
                </a:ln>
                <a:blipFill dpi="0" rotWithShape="1"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স্বাধীনতা তুমি</a:t>
            </a:r>
            <a:r>
              <a:rPr lang="bn-BD" sz="4800" dirty="0" smtClean="0">
                <a:ln w="10160">
                  <a:solidFill>
                    <a:schemeClr val="accent1"/>
                  </a:solidFill>
                  <a:prstDash val="solid"/>
                </a:ln>
                <a:gradFill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7005D4"/>
                    </a:gs>
                    <a:gs pos="100000">
                      <a:srgbClr val="8C3D91"/>
                    </a:gs>
                  </a:gsLst>
                  <a:lin ang="5400000" scaled="0"/>
                </a:gra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কবিতাটির তাৎপর্য বিশ্লেষণ কর।</a:t>
            </a:r>
            <a:endParaRPr lang="en-US" sz="4800" dirty="0">
              <a:ln w="10160">
                <a:solidFill>
                  <a:schemeClr val="accent1"/>
                </a:solidFill>
                <a:prstDash val="solid"/>
              </a:ln>
              <a:gradFill>
                <a:gsLst>
                  <a:gs pos="0">
                    <a:srgbClr val="000000"/>
                  </a:gs>
                  <a:gs pos="39999">
                    <a:srgbClr val="0A128C"/>
                  </a:gs>
                  <a:gs pos="70000">
                    <a:srgbClr val="181CC7"/>
                  </a:gs>
                  <a:gs pos="88000">
                    <a:srgbClr val="7005D4"/>
                  </a:gs>
                  <a:gs pos="100000">
                    <a:srgbClr val="8C3D91"/>
                  </a:gs>
                </a:gsLst>
                <a:lin ang="5400000" scaled="0"/>
              </a:gra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75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152400"/>
            <a:ext cx="5181600" cy="1862048"/>
          </a:xfrm>
          <a:prstGeom prst="rect">
            <a:avLst/>
          </a:prstGeom>
          <a:noFill/>
          <a:ln w="57150">
            <a:solidFill>
              <a:srgbClr val="FF00FF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bn-BD" sz="11500" b="1" dirty="0" smtClean="0">
                <a:ln w="9525">
                  <a:solidFill>
                    <a:schemeClr val="tx2">
                      <a:satMod val="155000"/>
                    </a:schemeClr>
                  </a:solidFill>
                  <a:prstDash val="sysDot"/>
                </a:ln>
                <a:pattFill prst="ltUpDiag">
                  <a:fgClr>
                    <a:schemeClr val="bg2">
                      <a:tint val="85000"/>
                      <a:satMod val="155000"/>
                    </a:schemeClr>
                  </a:fgClr>
                  <a:bgClr>
                    <a:schemeClr val="accent1">
                      <a:lumMod val="75000"/>
                    </a:schemeClr>
                  </a:bgClr>
                </a:patt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মূল্যযাচাই</a:t>
            </a:r>
            <a:endParaRPr lang="en-US" sz="11500" b="1" dirty="0">
              <a:ln w="9525">
                <a:solidFill>
                  <a:schemeClr val="tx2">
                    <a:satMod val="155000"/>
                  </a:schemeClr>
                </a:solidFill>
                <a:prstDash val="sysDot"/>
              </a:ln>
              <a:pattFill prst="ltUpDiag">
                <a:fgClr>
                  <a:schemeClr val="bg2">
                    <a:tint val="85000"/>
                    <a:satMod val="155000"/>
                  </a:schemeClr>
                </a:fgClr>
                <a:bgClr>
                  <a:schemeClr val="accent1">
                    <a:lumMod val="75000"/>
                  </a:schemeClr>
                </a:bgClr>
              </a:patt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2506682"/>
            <a:ext cx="8077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স্বাধীনতাকে কবি </a:t>
            </a:r>
            <a:r>
              <a:rPr lang="bn-BD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“শ্রাবণে অকূল মেঘনা বুক” </a:t>
            </a:r>
            <a:r>
              <a:rPr lang="bn-BD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বলেছেন কেন ?</a:t>
            </a:r>
            <a:endParaRPr lang="bn-BD" sz="36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 স্বাধীনতাকে কবি কার হাসির সাথে তুলনা করেছেন ? </a:t>
            </a:r>
          </a:p>
          <a:p>
            <a:r>
              <a:rPr lang="bn-BD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0099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৩। ‘স্বাধীনতা তুমি’ কবিতায় “</a:t>
            </a:r>
            <a:r>
              <a:rPr lang="bn-BD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রাঙা পোস্টার” </a:t>
            </a:r>
            <a:r>
              <a:rPr lang="bn-BD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0099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কি অর্থে ব্যবহৃত হয়েছে?</a:t>
            </a:r>
            <a:endParaRPr lang="bn-BD" sz="3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000099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  <a:p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45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222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28800" y="423952"/>
            <a:ext cx="5791200" cy="1862048"/>
          </a:xfrm>
          <a:prstGeom prst="rect">
            <a:avLst/>
          </a:prstGeom>
          <a:noFill/>
          <a:ln w="57150">
            <a:solidFill>
              <a:srgbClr val="FF00FF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bn-BD" sz="11500" b="1" dirty="0" smtClean="0">
                <a:ln w="9525">
                  <a:solidFill>
                    <a:schemeClr val="tx2">
                      <a:satMod val="155000"/>
                    </a:schemeClr>
                  </a:solidFill>
                  <a:prstDash val="sysDot"/>
                </a:ln>
                <a:pattFill prst="narVert">
                  <a:fgClr>
                    <a:srgbClr val="000099"/>
                  </a:fgClr>
                  <a:bgClr>
                    <a:schemeClr val="accent6">
                      <a:lumMod val="75000"/>
                    </a:schemeClr>
                  </a:bgClr>
                </a:patt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11500" b="1" dirty="0">
              <a:ln w="9525">
                <a:solidFill>
                  <a:schemeClr val="tx2">
                    <a:satMod val="155000"/>
                  </a:schemeClr>
                </a:solidFill>
                <a:prstDash val="sysDot"/>
              </a:ln>
              <a:pattFill prst="narVert">
                <a:fgClr>
                  <a:srgbClr val="000099"/>
                </a:fgClr>
                <a:bgClr>
                  <a:schemeClr val="accent6">
                    <a:lumMod val="75000"/>
                  </a:schemeClr>
                </a:bgClr>
              </a:patt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2820412"/>
            <a:ext cx="8305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জীবনের বিচিত্র চিত্রে তুমি স্বাধীনতাকে যে বিপুল সৌন্দর্য ও শক্তিতে অবলোকন কর তার পরিচয় দাও।</a:t>
            </a:r>
            <a:endParaRPr lang="bn-BD" sz="5400" dirty="0" smtClean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83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30" y="0"/>
            <a:ext cx="916503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381000" y="868740"/>
            <a:ext cx="822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pattFill prst="pct60">
                  <a:fgClr>
                    <a:srgbClr val="FF3300"/>
                  </a:fgClr>
                  <a:bgClr>
                    <a:srgbClr val="000099"/>
                  </a:bgClr>
                </a:pattFill>
                <a:latin typeface="NikoshBAN" pitchFamily="2" charset="0"/>
                <a:cs typeface="NikoshBAN" pitchFamily="2" charset="0"/>
              </a:rPr>
              <a:t>ধন্যবাদ সবাইকে</a:t>
            </a:r>
            <a:endParaRPr lang="en-US" sz="9600" dirty="0">
              <a:pattFill prst="pct60">
                <a:fgClr>
                  <a:srgbClr val="FF3300"/>
                </a:fgClr>
                <a:bgClr>
                  <a:srgbClr val="000099"/>
                </a:bgClr>
              </a:patt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494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r="-5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user\Desktop\Bangladesh-240-animated-flag-gif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9292" flipH="1">
            <a:off x="-1264224" y="-5912"/>
            <a:ext cx="5410200" cy="2747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105400" y="1198364"/>
            <a:ext cx="3886200" cy="184665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স্বাধীনতা তুমি</a:t>
            </a:r>
          </a:p>
          <a:p>
            <a:r>
              <a:rPr lang="bn-BD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99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শামসুর রাহমান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99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61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457200"/>
            <a:ext cx="3962400" cy="1200329"/>
          </a:xfrm>
          <a:prstGeom prst="rect">
            <a:avLst/>
          </a:prstGeom>
          <a:noFill/>
          <a:ln w="38100">
            <a:solidFill>
              <a:srgbClr val="FF00FF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7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>
                  <a:blip r:embed="rId2"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7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blipFill>
                <a:blip r:embed="rId2"/>
                <a:stretch>
                  <a:fillRect/>
                </a:stretch>
              </a:blip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2133600"/>
            <a:ext cx="80772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শিক্ষার্থীরা-</a:t>
            </a:r>
          </a:p>
          <a:p>
            <a:r>
              <a:rPr lang="bn-BD" sz="4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4400" dirty="0" smtClean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কবি পরিচিতি </a:t>
            </a:r>
            <a:r>
              <a:rPr lang="bn-BD" sz="4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উল্লেখ করতে পারবে;</a:t>
            </a:r>
          </a:p>
          <a:p>
            <a:r>
              <a:rPr lang="bn-BD" sz="44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২। কবিতাটি সুষ্ঠুভাবে </a:t>
            </a:r>
            <a:r>
              <a:rPr lang="bn-BD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আবৃত্তি</a:t>
            </a:r>
            <a:r>
              <a:rPr lang="bn-BD" sz="44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করতে পারবে;</a:t>
            </a:r>
          </a:p>
          <a:p>
            <a:r>
              <a:rPr lang="bn-BD" sz="4400" dirty="0" smtClean="0">
                <a:blipFill>
                  <a:blip r:embed="rId3"/>
                  <a:stretch>
                    <a:fillRect/>
                  </a:stretch>
                </a:blipFill>
                <a:latin typeface="NikoshBAN" pitchFamily="2" charset="0"/>
                <a:cs typeface="NikoshBAN" pitchFamily="2" charset="0"/>
              </a:rPr>
              <a:t>৩। </a:t>
            </a:r>
            <a:r>
              <a:rPr lang="bn-BD" sz="4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কবিতায় ব্যবহৃত বিভিন্ন শব্দের </a:t>
            </a:r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অর্থ </a:t>
            </a:r>
            <a:r>
              <a:rPr lang="bn-BD" sz="4400" dirty="0" smtClean="0">
                <a:blipFill>
                  <a:blip r:embed="rId3"/>
                  <a:stretch>
                    <a:fillRect/>
                  </a:stretch>
                </a:blipFill>
                <a:latin typeface="NikoshBAN" pitchFamily="2" charset="0"/>
                <a:cs typeface="NikoshBAN" pitchFamily="2" charset="0"/>
              </a:rPr>
              <a:t>বলতে পারবে;</a:t>
            </a: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৪। কবিতার </a:t>
            </a:r>
            <a:r>
              <a:rPr lang="bn-BD" sz="4400" dirty="0" smtClean="0">
                <a:ln w="10160">
                  <a:solidFill>
                    <a:schemeClr val="accent1"/>
                  </a:solidFill>
                  <a:prstDash val="solid"/>
                </a:ln>
                <a:gradFill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7005D4"/>
                    </a:gs>
                    <a:gs pos="100000">
                      <a:srgbClr val="8C3D91"/>
                    </a:gs>
                  </a:gsLst>
                  <a:lin ang="5400000" scaled="0"/>
                </a:gra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আলোকে’</a:t>
            </a:r>
            <a:r>
              <a:rPr lang="bn-BD" sz="4400" dirty="0" smtClean="0">
                <a:ln w="10160">
                  <a:solidFill>
                    <a:schemeClr val="accent1"/>
                  </a:solidFill>
                  <a:prstDash val="solid"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স্বাধীনতা তুমি</a:t>
            </a:r>
            <a:r>
              <a:rPr lang="bn-BD" sz="4400" dirty="0" smtClean="0">
                <a:ln w="10160">
                  <a:solidFill>
                    <a:schemeClr val="accent1"/>
                  </a:solidFill>
                  <a:prstDash val="solid"/>
                </a:ln>
                <a:gradFill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7005D4"/>
                    </a:gs>
                    <a:gs pos="100000">
                      <a:srgbClr val="8C3D91"/>
                    </a:gs>
                  </a:gsLst>
                  <a:lin ang="5400000" scaled="0"/>
                </a:gra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কবিতাটির </a:t>
            </a:r>
            <a:r>
              <a:rPr lang="bn-BD" sz="4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তাৎপর্য</a:t>
            </a:r>
            <a:r>
              <a:rPr lang="bn-BD" sz="4400" dirty="0" smtClean="0">
                <a:ln w="10160">
                  <a:solidFill>
                    <a:schemeClr val="accent1"/>
                  </a:solidFill>
                  <a:prstDash val="solid"/>
                </a:ln>
                <a:gradFill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7005D4"/>
                    </a:gs>
                    <a:gs pos="100000">
                      <a:srgbClr val="8C3D91"/>
                    </a:gs>
                  </a:gsLst>
                  <a:lin ang="5400000" scaled="0"/>
                </a:gra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বিশ্লেষণ করতে পারবে।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238" y="1196926"/>
            <a:ext cx="5301762" cy="3298874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76200"/>
            <a:ext cx="2971802" cy="4466990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429000" y="152400"/>
            <a:ext cx="1524000" cy="954107"/>
          </a:xfrm>
          <a:prstGeom prst="rect">
            <a:avLst/>
          </a:prstGeom>
          <a:noFill/>
          <a:ln>
            <a:solidFill>
              <a:srgbClr val="FF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২৪ অক্টোবর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1929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29200" y="152400"/>
            <a:ext cx="1219200" cy="923330"/>
          </a:xfrm>
          <a:prstGeom prst="rect">
            <a:avLst/>
          </a:prstGeom>
          <a:noFill/>
          <a:ln>
            <a:solidFill>
              <a:srgbClr val="FF00FF"/>
            </a:solidFill>
          </a:ln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ঢাকা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4983540"/>
            <a:ext cx="3352800" cy="1446550"/>
          </a:xfrm>
          <a:prstGeom prst="rect">
            <a:avLst/>
          </a:prstGeom>
          <a:noFill/>
          <a:ln>
            <a:solidFill>
              <a:srgbClr val="FF00FF"/>
            </a:solidFill>
          </a:ln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প্রত্যাশা,হতাশা</a:t>
            </a: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বিচ্ছিন্নতা,বৈরাগ্য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57600" y="5020270"/>
            <a:ext cx="3810000" cy="954107"/>
          </a:xfrm>
          <a:prstGeom prst="rect">
            <a:avLst/>
          </a:prstGeom>
          <a:noFill/>
          <a:ln>
            <a:solidFill>
              <a:srgbClr val="FF00FF"/>
            </a:solidFill>
          </a:ln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রৌদ্র করোটিতে,বন্দী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শিবির থেকে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বিধ্বস্ত নীলিমা, আমি অনাহারী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43800" y="5020270"/>
            <a:ext cx="1600200" cy="1015663"/>
          </a:xfrm>
          <a:prstGeom prst="rect">
            <a:avLst/>
          </a:prstGeom>
          <a:noFill/>
          <a:ln>
            <a:solidFill>
              <a:srgbClr val="FF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১৭ আগস্ট,</a:t>
            </a:r>
          </a:p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২০০৬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24600" y="152400"/>
            <a:ext cx="2819400" cy="923330"/>
          </a:xfrm>
          <a:prstGeom prst="rect">
            <a:avLst/>
          </a:prstGeom>
          <a:noFill/>
          <a:ln>
            <a:solidFill>
              <a:srgbClr val="FF00FF"/>
            </a:solidFill>
          </a:ln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সাংবাদিকতা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345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oo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017704"/>
            <a:ext cx="8153400" cy="36861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228600"/>
            <a:ext cx="8229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তোমার বই খোল এবং মনোযোগ দিয়ে আবৃত্তি শোন।</a:t>
            </a:r>
            <a:endParaRPr lang="en-US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53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46533" y="5105400"/>
            <a:ext cx="5252429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6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পতাকা দিয়ে সাজানো</a:t>
            </a:r>
            <a:endParaRPr lang="en-US" sz="6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533" y="457200"/>
            <a:ext cx="5252429" cy="4267200"/>
          </a:xfrm>
          <a:prstGeom prst="rect">
            <a:avLst/>
          </a:prstGeom>
          <a:ln w="38100" cap="sq">
            <a:solidFill>
              <a:srgbClr val="FF00F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76200" y="2962870"/>
            <a:ext cx="41910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পতাকা- শোভিত </a:t>
            </a:r>
            <a:endParaRPr lang="en-US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2" name="Rectangular Callout 11"/>
          <p:cNvSpPr/>
          <p:nvPr/>
        </p:nvSpPr>
        <p:spPr>
          <a:xfrm>
            <a:off x="381000" y="457200"/>
            <a:ext cx="3048000" cy="1143000"/>
          </a:xfrm>
          <a:prstGeom prst="wedgeRectCallout">
            <a:avLst>
              <a:gd name="adj1" fmla="val 61321"/>
              <a:gd name="adj2" fmla="val 93269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9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শব্দার্থ</a:t>
            </a:r>
            <a:endParaRPr lang="en-US" sz="9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86200" y="2057400"/>
            <a:ext cx="4953000" cy="1676400"/>
          </a:xfrm>
          <a:prstGeom prst="roundRect">
            <a:avLst/>
          </a:prstGeom>
          <a:noFill/>
          <a:ln w="5715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34758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76200"/>
            <a:ext cx="2895600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7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শব্দার্থ</a:t>
            </a:r>
            <a:endParaRPr lang="en-US" sz="7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388" y="1807779"/>
            <a:ext cx="3980986" cy="36786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70" y="1905000"/>
            <a:ext cx="4724966" cy="350520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TextBox 9"/>
          <p:cNvSpPr txBox="1"/>
          <p:nvPr/>
        </p:nvSpPr>
        <p:spPr>
          <a:xfrm>
            <a:off x="228601" y="5748046"/>
            <a:ext cx="8786773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দেশের স্বাধীনতার জন্য যে যুদ্ধ করে</a:t>
            </a:r>
            <a:endParaRPr lang="en-US" sz="6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77247" y="228600"/>
            <a:ext cx="4191000" cy="14465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8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মুক্তিসেনা</a:t>
            </a:r>
            <a:r>
              <a:rPr lang="bn-BD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643746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1040</TotalTime>
  <Words>403</Words>
  <Application>Microsoft Office PowerPoint</Application>
  <PresentationFormat>On-screen Show (4:3)</PresentationFormat>
  <Paragraphs>100</Paragraphs>
  <Slides>34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MOHSIN</dc:creator>
  <cp:lastModifiedBy>MOHSIN</cp:lastModifiedBy>
  <cp:revision>112</cp:revision>
  <dcterms:created xsi:type="dcterms:W3CDTF">2006-08-16T00:00:00Z</dcterms:created>
  <dcterms:modified xsi:type="dcterms:W3CDTF">2013-04-18T03:05:04Z</dcterms:modified>
</cp:coreProperties>
</file>